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319" r:id="rId4"/>
    <p:sldId id="257" r:id="rId5"/>
    <p:sldId id="311" r:id="rId6"/>
    <p:sldId id="314" r:id="rId7"/>
    <p:sldId id="315" r:id="rId8"/>
    <p:sldId id="310" r:id="rId9"/>
    <p:sldId id="316" r:id="rId10"/>
    <p:sldId id="317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4"/>
    <p:restoredTop sz="94719"/>
  </p:normalViewPr>
  <p:slideViewPr>
    <p:cSldViewPr snapToGrid="0" showGuides="1">
      <p:cViewPr varScale="1">
        <p:scale>
          <a:sx n="88" d="100"/>
          <a:sy n="88" d="100"/>
        </p:scale>
        <p:origin x="208" y="7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A438C3-5F41-E166-75C6-83E4E452D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58F5E52-1E54-D1E8-5E7E-38CE877E5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268D33-73E6-4F18-BC83-1C700CFB3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5CBA-DA50-DD4B-83EE-EFF06CF040EB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DB17D8-AB11-5D65-BC1C-300F1C423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098541-90A1-C39A-18EC-9DBEFD51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1637-25AD-744E-A62E-23FEB4E623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680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26D56-012F-ABEF-EBA1-897DD2E64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B99DF90-DFFB-FBE0-81B4-3FA278C9C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6724B8-10D4-A5D8-31CE-54019C0AE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5CBA-DA50-DD4B-83EE-EFF06CF040EB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65A8D6-71A4-D191-2D4A-F1C09966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C1CA93-1F9D-B07D-8C81-587A7943E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1637-25AD-744E-A62E-23FEB4E623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4965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D5C4590-7E29-4CC6-FEEC-717D186A6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4927FA6-2DB6-49B8-636C-BFAC7F62D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34B88C-69CA-E10F-AEF7-A7519DB3A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5CBA-DA50-DD4B-83EE-EFF06CF040EB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E9F83C-5FC5-42DF-BCBB-3DA74EA81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B8B005-C13C-C246-76B5-CB2C27116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1637-25AD-744E-A62E-23FEB4E623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346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6AA345-F806-DE20-1176-D8336E966D0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4C39C8C-953A-ED4F-98F5-8D5DD262607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74B7A7-8636-0E99-8A2E-1F127365C4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B18E01-BDE2-F845-A92B-3D42E455EAF1}" type="datetime1">
              <a:rPr lang="de-DE"/>
              <a:pPr lvl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A0B790-F9BB-1D61-DCB3-3D6B6AAEA34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CC2959-059D-AB27-E5C7-E11B05FA82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A2FB4E-A70A-114C-BB79-4914C94883C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6870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6A9E71-290F-8BBD-441C-A4AD7E5D235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27A706-8A0F-F2B8-0A9D-92D1EE748F1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E79532-DEFD-31E8-81D4-83A50EF8191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6B5359-D9CD-AD46-A49A-7EF97B297035}" type="datetime1">
              <a:rPr lang="de-DE"/>
              <a:pPr lvl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1EA203-D917-9845-5B1D-AA7B33DF90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758BCC-B301-4C2B-4BFC-DE4295DC90E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D4F917-A22C-5942-9F98-67B9BEFF3FC5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02990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B8AA8-92AA-0481-4F7E-25D793800F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B3BC73-0EC2-3D51-4159-3EDA376F3F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128585-EE98-496E-718D-EFF73A8FDA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C69E35-A3CF-1146-86B6-682063169267}" type="datetime1">
              <a:rPr lang="de-DE"/>
              <a:pPr lvl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075A13-3995-4B09-F0C5-D1A7858956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B5D14D-1647-74FE-2258-5C063351BD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85042C-7893-5947-8CE4-BFDE0CC8DB7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2342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523E9-6A2F-A9E4-8C83-6835A292ED2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01910-AFD7-A915-B0C2-CB9422E06E7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0EB33E5-003C-2739-86BB-72AC1943CB4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6A75ED-741C-2809-DF46-61898F163D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0BA915-9BB6-D04D-A736-804AF95A14E6}" type="datetime1">
              <a:rPr lang="de-DE"/>
              <a:pPr lvl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631899-5666-EC2D-B372-B9AE75A55E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37D8F1-E838-663D-2FC1-9626462511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79E135-5187-3240-B17C-C5EB2F11531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831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4A79A-AA6C-26AA-A261-DF89FA05D9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2B3037-D335-C963-0CCB-3AD909F0A5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CAC77B-5359-81E9-8DBD-BC040861A67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1DDB264-6E6D-9D2B-38B6-F0C9030E3C9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6CBD4CF-0B88-8124-89D2-CA629FF66B3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DEA5C20-1467-81D9-1CA2-FCEDA090BFB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1691D3-FB1D-BB46-ACAA-25CCA2305371}" type="datetime1">
              <a:rPr lang="de-DE"/>
              <a:pPr lvl="0"/>
              <a:t>07.05.24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226BE0F-8240-FC2D-8E30-E8CDE5B965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F54C09B-5585-ED38-7931-62EC5F7194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C8D546-7DFA-194C-8FDB-24CBDE12D3D9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648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22144C-CA2F-8259-2CB5-177243DA1D2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7D7FFC-716D-AB18-9CD0-2B240CB6BF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3B1729-64E0-0E45-9C6B-3B514ACE9F8A}" type="datetime1">
              <a:rPr lang="de-DE"/>
              <a:pPr lvl="0"/>
              <a:t>07.05.24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DE099BB-F469-38D7-AA9A-5F537710DA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F58FBF-A36E-45B1-B90D-F313C61D53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51C257-E283-E54F-8185-0606EBED7F6B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098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378ED09-C033-EEB5-B343-5EBB85D8FBB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0551C2-9C8E-4F4E-A4E0-3EAE6A9DFC46}" type="datetime1">
              <a:rPr lang="de-DE"/>
              <a:pPr lvl="0"/>
              <a:t>07.05.24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AD386AC-8643-6336-38CF-1C71DC231D5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866C8D-4553-3352-9199-B86900B062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E8CC59-AB96-034A-BAFA-F5A1FE82B40B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433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28FA61-A655-5862-744F-5BC713DA68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C0C522-F43F-C8E9-4E50-68B4FD1030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E5CC8B-86C2-DB25-1724-71D02D1F032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7C74B3-2F94-F84F-52E3-CAE581B2BBA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B67193-52B6-E944-BCA7-5F19E7763FBB}" type="datetime1">
              <a:rPr lang="de-DE"/>
              <a:pPr lvl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B74959-C703-7F2E-196A-04434379078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5BEA602-CD82-EB85-C11F-48FDA455A06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5AEB4A-1AE5-CA4F-9C3F-E1FDDF4689A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8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0485-112F-EAE5-478A-9A3E8704C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70C87C-2C10-DE93-190A-9F89BD07C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9D75CF2-921D-4BCF-4446-446DD8DF0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5CBA-DA50-DD4B-83EE-EFF06CF040EB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CD4F18-785D-E405-C655-E99B8844B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1055B1-FBD3-F601-7062-BCFC45C6A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1637-25AD-744E-A62E-23FEB4E623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0602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6732E-6621-1035-2930-CD7D12DE21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31BB3AC-4023-3619-E6A7-B55760FB9C3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20FE819-0E66-F688-5F2D-B24EEAB10F3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86B397-3CEA-5B04-0857-E049DC3320E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8BD384-A757-FA46-B41B-DFC365E32F5F}" type="datetime1">
              <a:rPr lang="de-DE"/>
              <a:pPr lvl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422DE1-7DB4-D9B2-1D30-1F15E493443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C062A67-B9FB-0506-E323-8548BFA9F9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FEB25B-A603-FC4D-8781-BDCD3AB6158E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3747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8349D-1317-9207-0E53-0300D74CC2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D70DF3F-B476-F059-B075-EC76EEAF26C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DA937F-E67D-B69B-E027-90CA5177F5F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496C73-3EB8-4241-8371-40A258E23ABA}" type="datetime1">
              <a:rPr lang="de-DE"/>
              <a:pPr lvl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DF5B5C-5D80-6EE2-8A6E-E7547D27058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FE559B-DC94-912F-B00B-9A85E195BE2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E7D31B-9B2C-A946-8599-BA9B2A8F2C2E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0243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60A49AA-4D2E-8EF2-7DBE-09F849B5683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900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8DE4CA1-2E47-F999-403A-9A6EC03F892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C7283B-8338-5C9E-B04F-606103FA3AB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693C46-C645-3941-B7E6-1621EF045B0C}" type="datetime1">
              <a:rPr lang="de-DE"/>
              <a:pPr lvl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3F5AF3-41CB-5F75-173D-EDC21BAC69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C72936-0F3E-538E-8AF3-AB30E772CB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67D81F2-FA16-3E40-803F-C3072BCD258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51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9C964-9CC1-7E0E-7E19-0B5EF4E3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E7E834-DF1F-1586-1497-88EE1EB27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DB3E75-6265-FC46-01A7-2F9F6051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5CBA-DA50-DD4B-83EE-EFF06CF040EB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32FEB6-2E4A-C818-CAE0-08DD82A8C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9C4C56-B9C7-486F-9878-360FDC2F1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1637-25AD-744E-A62E-23FEB4E623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78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62789C-A032-60A7-6934-32A7CFBF7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259E91-916B-064D-E2F9-982B068C4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1A6C557-3103-1D8D-CDD4-BCD261DC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D71CB63-13D7-3E0F-199F-52A221AC4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5CBA-DA50-DD4B-83EE-EFF06CF040EB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BB399ED-E465-13AF-40A2-D5A5137A8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C5B7DC2-7769-4EA1-645C-2CF9C466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1637-25AD-744E-A62E-23FEB4E623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00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1B5A71-23A1-1581-2CFF-C56B68CCF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9EC434-1793-EA6E-4EF1-F4BFC4D9C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731A012-A608-A2EE-7D1F-123DC0080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B2249B-53A1-2B4A-1EF5-93CA506B7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18441F5-B9CE-0D2A-6776-144DD8663F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6CF0F7C-AD3E-7C05-225B-FDAA4F4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5CBA-DA50-DD4B-83EE-EFF06CF040EB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91EF5A-D414-67BA-C146-333755C6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9FB09F8-6A65-D6AA-2458-7456E7BA1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1637-25AD-744E-A62E-23FEB4E623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9872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039B12-3735-F42B-088F-33971CB2C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7215E5-447C-C98E-FE6C-D4396521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5CBA-DA50-DD4B-83EE-EFF06CF040EB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0880D2-3817-86E2-1ABD-F1F75CE1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9F9BE4E-CE4C-5E43-992C-6CE03FCC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1637-25AD-744E-A62E-23FEB4E623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437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6BEE595-DD0E-420B-8003-2D9E80CFD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5CBA-DA50-DD4B-83EE-EFF06CF040EB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56FC1B6-7796-E060-F2A4-F0BE9C87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440544-479C-0078-0231-13385963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1637-25AD-744E-A62E-23FEB4E623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779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B72FD1-3734-2E58-91F2-7D178307A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C04ED5-5866-8C12-755A-F0632D6FC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CCFB4F-8185-A1B0-90D9-101F8A739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813968-6F27-555B-5253-B6BACF729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5CBA-DA50-DD4B-83EE-EFF06CF040EB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41A561-47F2-A0C4-EBB4-15E14BEDD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68D275C-7F75-5EBA-CF02-C8E9E852D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1637-25AD-744E-A62E-23FEB4E623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5194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34121B-B7BE-D742-B38C-564A835A0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EE7FCDA-5132-4263-10FA-D9A81042A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4123FAB-A5FA-10CA-3E67-0F9638C37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E16241-25AF-1F43-5AC0-2AC71F91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75CBA-DA50-DD4B-83EE-EFF06CF040EB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95EFE6-AD82-1476-13F4-6D0220B9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0D2EF6-B0B5-82FC-F9EF-A3617A81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1637-25AD-744E-A62E-23FEB4E623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842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0655B70-D25D-30BD-0D4C-53CD3FF89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ABDD35-858F-5DE4-BE9B-57A49D39B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1FB370-1526-BD33-E814-7CEEABFCA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A75CBA-DA50-DD4B-83EE-EFF06CF040EB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B53D4E-9B42-6416-B9C8-3A11A64CF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43F8F3-D94E-D711-DA2D-3FB30E48A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341637-25AD-744E-A62E-23FEB4E623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64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BC25E33-B2A3-9C57-3D00-94310B7CFC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345CD1-F985-931F-B3F4-690F9713C5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124FB3-30CA-F5AB-4EDB-6DD0EAE3434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8965404-147C-3448-B517-E78D6BEAE2D2}" type="datetime1">
              <a:rPr lang="de-DE"/>
              <a:pPr lvl="0"/>
              <a:t>07.05.24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73D684-60B4-4670-0B1A-2115E37C846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A38BC0-4580-86B1-9DC5-5B70C243BCD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114C40D-BE7E-EB4B-8CC4-B418BA77AEA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006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de-DE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111B97A-2FB0-4625-8C2E-CDCB1AF68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83D307E-DF68-43F8-97CE-0AAE950A7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71255" y="-1"/>
            <a:ext cx="7649490" cy="5728133"/>
            <a:chOff x="329184" y="1"/>
            <a:chExt cx="524256" cy="572813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546E3D2-37BF-4528-9851-2B2F62823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28134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2A0C69-DC4E-4FC0-843C-BAA27B3A5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ED94938-268E-4C0A-A08A-B3980C78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318045"/>
            <a:ext cx="10999072" cy="5325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83A75-D2AE-3C31-80B6-3A3D6CC23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232" y="3801738"/>
            <a:ext cx="10071536" cy="929750"/>
          </a:xfrm>
        </p:spPr>
        <p:txBody>
          <a:bodyPr anchor="b">
            <a:normAutofit/>
          </a:bodyPr>
          <a:lstStyle/>
          <a:p>
            <a:r>
              <a:rPr lang="de-DE" sz="5200"/>
              <a:t>WP II- Kurs - </a:t>
            </a:r>
            <a:r>
              <a:rPr lang="de-DE" sz="5200" b="1"/>
              <a:t>Zukunftswerkstatt</a:t>
            </a:r>
            <a:endParaRPr lang="de-DE" sz="520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5CEF4C1-E98A-1CBD-4571-88213F802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0232" y="4861899"/>
            <a:ext cx="10071536" cy="448377"/>
          </a:xfrm>
        </p:spPr>
        <p:txBody>
          <a:bodyPr anchor="t">
            <a:normAutofit fontScale="62500" lnSpcReduction="20000"/>
          </a:bodyPr>
          <a:lstStyle/>
          <a:p>
            <a:endParaRPr lang="de-DE" sz="500"/>
          </a:p>
          <a:p>
            <a:endParaRPr lang="de-DE" sz="500"/>
          </a:p>
          <a:p>
            <a:r>
              <a:rPr lang="de-DE" sz="500"/>
              <a:t>Kursvorstellung 07.05.2024</a:t>
            </a:r>
          </a:p>
        </p:txBody>
      </p:sp>
      <p:pic>
        <p:nvPicPr>
          <p:cNvPr id="5" name="Grafik 4" descr="Ein Bild, das Zeichnung, Entwurf, Cartoon, Symbol enthält.&#10;&#10;Automatisch generierte Beschreibung">
            <a:extLst>
              <a:ext uri="{FF2B5EF4-FFF2-40B4-BE49-F238E27FC236}">
                <a16:creationId xmlns:a16="http://schemas.microsoft.com/office/drawing/2014/main" id="{87292982-AA28-98D5-77AD-2293F19E6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224" y="1129867"/>
            <a:ext cx="3292790" cy="2165009"/>
          </a:xfrm>
          <a:prstGeom prst="rect">
            <a:avLst/>
          </a:prstGeom>
        </p:spPr>
      </p:pic>
      <p:pic>
        <p:nvPicPr>
          <p:cNvPr id="4" name="Grafik 3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D76D5746-5F6C-C685-2061-587FF1D0D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02" y="1100754"/>
            <a:ext cx="3292790" cy="2000369"/>
          </a:xfrm>
          <a:prstGeom prst="rect">
            <a:avLst/>
          </a:prstGeom>
        </p:spPr>
      </p:pic>
      <p:pic>
        <p:nvPicPr>
          <p:cNvPr id="6" name="Grafik 5" descr="Ein Bild, das Text, Screenshot, Logo, Grafikdesign enthält.&#10;&#10;Automatisch generierte Beschreibung">
            <a:extLst>
              <a:ext uri="{FF2B5EF4-FFF2-40B4-BE49-F238E27FC236}">
                <a16:creationId xmlns:a16="http://schemas.microsoft.com/office/drawing/2014/main" id="{BBAE9923-2E5C-B07B-90C5-B064E92B1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984" y="1209892"/>
            <a:ext cx="3292790" cy="1868657"/>
          </a:xfrm>
          <a:prstGeom prst="rect">
            <a:avLst/>
          </a:prstGeom>
        </p:spPr>
      </p:pic>
      <p:pic>
        <p:nvPicPr>
          <p:cNvPr id="8" name="Grafik 7" descr="Ein Bild, das Wirbellose, Wurm enthält.&#10;&#10;Automatisch generierte Beschreibung">
            <a:extLst>
              <a:ext uri="{FF2B5EF4-FFF2-40B4-BE49-F238E27FC236}">
                <a16:creationId xmlns:a16="http://schemas.microsoft.com/office/drawing/2014/main" id="{EE23F602-E758-C783-88A5-0A4F8B9DB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2874" y="189370"/>
            <a:ext cx="1079190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86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808BDCD-6A79-926A-2E54-14D462BB1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8" r="7595" b="2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Inhaltsplatzhalter 4" descr="Ein Bild, das Grün, Design, Dekoration enthält.&#10;&#10;Automatisch generierte Beschreibung">
            <a:extLst>
              <a:ext uri="{FF2B5EF4-FFF2-40B4-BE49-F238E27FC236}">
                <a16:creationId xmlns:a16="http://schemas.microsoft.com/office/drawing/2014/main" id="{0CBA1C37-8269-CEA5-491B-7791A3A2C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757" r="11113" b="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3" name="Grafik 12" descr="Ein Bild, das Person, Gliedmaße, Nagel, Finger enthält.&#10;&#10;Automatisch generierte Beschreibung">
            <a:extLst>
              <a:ext uri="{FF2B5EF4-FFF2-40B4-BE49-F238E27FC236}">
                <a16:creationId xmlns:a16="http://schemas.microsoft.com/office/drawing/2014/main" id="{26C8600A-45BB-33D6-F2E3-A1A17FDAA9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7" r="22997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1" name="Grafik 10" descr="Ein Bild, das Gras, Wolke, draußen, Himmel enthält.&#10;&#10;Automatisch generierte Beschreibung">
            <a:extLst>
              <a:ext uri="{FF2B5EF4-FFF2-40B4-BE49-F238E27FC236}">
                <a16:creationId xmlns:a16="http://schemas.microsoft.com/office/drawing/2014/main" id="{DC2682F8-CE55-B1A3-A13B-437105D5BD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" r="11410" b="2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Grafik 8" descr="Ein Bild, das Kleidung, Person, draußen, Schuhwerk enthält.&#10;&#10;Automatisch generierte Beschreibung">
            <a:extLst>
              <a:ext uri="{FF2B5EF4-FFF2-40B4-BE49-F238E27FC236}">
                <a16:creationId xmlns:a16="http://schemas.microsoft.com/office/drawing/2014/main" id="{11CD98DD-1198-28C6-BF05-DEFFA55EBD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02" r="5" b="1866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85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fik 4" descr="Ein Bild, das Entwurf, Clipart, Zeichnung, Kopfhörer enthält.&#10;&#10;Automatisch generierte Beschreibung">
            <a:extLst>
              <a:ext uri="{FF2B5EF4-FFF2-40B4-BE49-F238E27FC236}">
                <a16:creationId xmlns:a16="http://schemas.microsoft.com/office/drawing/2014/main" id="{ED08C0C5-67AF-AE31-A3D5-ABC36E7CB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1851196"/>
            <a:ext cx="4777381" cy="298586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CC1B60-CFAA-8044-94CC-65C5DC5A2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/>
              <a:t>Wie können wir dafür sorgen, dass ich und andere auch in Zukunft gut zusammen leben können?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103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59BCAD-183A-994A-E58C-5A434C82C7D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1"/>
              <a:t>UN-Ziele für eine nachhaltige Entwicklung</a:t>
            </a:r>
          </a:p>
        </p:txBody>
      </p:sp>
      <p:pic>
        <p:nvPicPr>
          <p:cNvPr id="3" name="Inhaltsplatzhalter 4" descr="Ein Bild, das Text, Screenshot, Logo, Schrift enthält.&#10;&#10;Automatisch generierte Beschreibung">
            <a:extLst>
              <a:ext uri="{FF2B5EF4-FFF2-40B4-BE49-F238E27FC236}">
                <a16:creationId xmlns:a16="http://schemas.microsoft.com/office/drawing/2014/main" id="{9A12840B-8B9B-0423-2758-5C4F45D92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018" y="1825627"/>
            <a:ext cx="8859950" cy="435133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E896A0D-F324-A8A7-ACCA-F52EC022FCED}"/>
              </a:ext>
            </a:extLst>
          </p:cNvPr>
          <p:cNvSpPr/>
          <p:nvPr/>
        </p:nvSpPr>
        <p:spPr>
          <a:xfrm>
            <a:off x="1124428" y="-814684"/>
            <a:ext cx="9671910" cy="224677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800" b="1" i="0" u="none" strike="noStrike" kern="1200" cap="none" spc="0" baseline="0">
              <a:solidFill>
                <a:srgbClr val="00B050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800" b="1" i="0" u="none" strike="noStrike" kern="1200" cap="none" spc="0" baseline="0">
              <a:solidFill>
                <a:srgbClr val="00B050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800" b="1" i="0" u="none" strike="noStrike" kern="1200" cap="none" spc="0" baseline="0">
              <a:solidFill>
                <a:srgbClr val="00B050"/>
              </a:solidFill>
              <a:uFillTx/>
              <a:latin typeface="Calibri" pitchFamily="34"/>
              <a:ea typeface="Calibri" pitchFamily="34"/>
              <a:cs typeface="Times New Roman" pitchFamily="18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600" b="1" i="0" u="none" strike="noStrike" kern="1200" cap="none" spc="0" baseline="0">
                <a:solidFill>
                  <a:srgbClr val="00206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 pitchFamily="34"/>
                <a:ea typeface="Calibri" pitchFamily="34"/>
                <a:cs typeface="Times New Roman" pitchFamily="18"/>
              </a:rPr>
              <a:t>Bildung für nachhaltige Entwicklung</a:t>
            </a:r>
            <a:endParaRPr lang="de-DE" sz="1400" b="0" i="0" u="none" strike="noStrike" kern="1200" cap="none" spc="0" baseline="0">
              <a:solidFill>
                <a:srgbClr val="00206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libri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Textfeld 9">
            <a:extLst>
              <a:ext uri="{FF2B5EF4-FFF2-40B4-BE49-F238E27FC236}">
                <a16:creationId xmlns:a16="http://schemas.microsoft.com/office/drawing/2014/main" id="{DBDA1594-299C-745F-4A81-589D2585A4B6}"/>
              </a:ext>
            </a:extLst>
          </p:cNvPr>
          <p:cNvSpPr txBox="1"/>
          <p:nvPr/>
        </p:nvSpPr>
        <p:spPr>
          <a:xfrm>
            <a:off x="1124428" y="1539319"/>
            <a:ext cx="5168517" cy="523219"/>
          </a:xfrm>
          <a:prstGeom prst="rect">
            <a:avLst/>
          </a:prstGeom>
          <a:noFill/>
          <a:ln cap="flat">
            <a:noFill/>
          </a:ln>
          <a:effectLst/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u="none" strike="noStrike" kern="1200" cap="none" spc="0" baseline="0" dirty="0">
                <a:solidFill>
                  <a:srgbClr val="0070C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Wie beeinflussen meine Entscheidungen Menschen nachfolgender Generationen oder in anderen Erdteilen?</a:t>
            </a:r>
            <a:endParaRPr lang="de-DE" sz="500" u="none" strike="noStrike" kern="1200" cap="none" spc="0" baseline="0" dirty="0">
              <a:solidFill>
                <a:srgbClr val="0070C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10">
            <a:extLst>
              <a:ext uri="{FF2B5EF4-FFF2-40B4-BE49-F238E27FC236}">
                <a16:creationId xmlns:a16="http://schemas.microsoft.com/office/drawing/2014/main" id="{265D6281-02B0-71AD-0354-D1C97E3D7FDE}"/>
              </a:ext>
            </a:extLst>
          </p:cNvPr>
          <p:cNvSpPr txBox="1"/>
          <p:nvPr/>
        </p:nvSpPr>
        <p:spPr>
          <a:xfrm>
            <a:off x="352921" y="3664860"/>
            <a:ext cx="3654838" cy="954103"/>
          </a:xfrm>
          <a:prstGeom prst="rect">
            <a:avLst/>
          </a:prstGeom>
          <a:noFill/>
          <a:ln cap="flat">
            <a:noFill/>
          </a:ln>
          <a:effectLst/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0" u="none" strike="noStrike" kern="1200" cap="none" spc="0" baseline="0" dirty="0">
                <a:solidFill>
                  <a:srgbClr val="0070C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Welche Auswirkungen hat es beispielsweise, wie ich konsumiere, welche Fortbewegungsmittel ich nutze oder welche und wie viel Energie ich verbrauche?</a:t>
            </a:r>
          </a:p>
        </p:txBody>
      </p:sp>
      <p:sp>
        <p:nvSpPr>
          <p:cNvPr id="5" name="Rechteck 11">
            <a:extLst>
              <a:ext uri="{FF2B5EF4-FFF2-40B4-BE49-F238E27FC236}">
                <a16:creationId xmlns:a16="http://schemas.microsoft.com/office/drawing/2014/main" id="{BFCC2B9B-1F0C-9A62-9304-176AFF770A90}"/>
              </a:ext>
            </a:extLst>
          </p:cNvPr>
          <p:cNvSpPr/>
          <p:nvPr/>
        </p:nvSpPr>
        <p:spPr>
          <a:xfrm>
            <a:off x="1895926" y="5831293"/>
            <a:ext cx="3625513" cy="523219"/>
          </a:xfrm>
          <a:prstGeom prst="rect">
            <a:avLst/>
          </a:prstGeom>
          <a:noFill/>
          <a:ln cap="flat">
            <a:noFill/>
            <a:prstDash val="solid"/>
          </a:ln>
          <a:effectLst/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u="none" strike="noStrike" kern="1200" cap="none" spc="0" baseline="0" dirty="0">
                <a:solidFill>
                  <a:srgbClr val="0070C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Welche globalen Mechanismen führen zu Konflikten, Terror und Flucht? </a:t>
            </a:r>
          </a:p>
        </p:txBody>
      </p:sp>
      <p:sp>
        <p:nvSpPr>
          <p:cNvPr id="6" name="Textfeld 6">
            <a:extLst>
              <a:ext uri="{FF2B5EF4-FFF2-40B4-BE49-F238E27FC236}">
                <a16:creationId xmlns:a16="http://schemas.microsoft.com/office/drawing/2014/main" id="{B552B0FE-311C-1431-FDBA-6A4B0FE3F9AB}"/>
              </a:ext>
            </a:extLst>
          </p:cNvPr>
          <p:cNvSpPr txBox="1"/>
          <p:nvPr/>
        </p:nvSpPr>
        <p:spPr>
          <a:xfrm>
            <a:off x="8147752" y="6553102"/>
            <a:ext cx="4481849" cy="2308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9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Bildquelle: http://www.bne-portal.de/de/einstieg/was-ist-bne (Zugriff am 18.04.18)</a:t>
            </a:r>
          </a:p>
        </p:txBody>
      </p:sp>
      <p:sp>
        <p:nvSpPr>
          <p:cNvPr id="7" name="Textfeld 19">
            <a:extLst>
              <a:ext uri="{FF2B5EF4-FFF2-40B4-BE49-F238E27FC236}">
                <a16:creationId xmlns:a16="http://schemas.microsoft.com/office/drawing/2014/main" id="{6FD10EB0-FB10-BFCB-8279-6FBC753A071D}"/>
              </a:ext>
            </a:extLst>
          </p:cNvPr>
          <p:cNvSpPr txBox="1"/>
          <p:nvPr/>
        </p:nvSpPr>
        <p:spPr>
          <a:xfrm>
            <a:off x="7932245" y="1492883"/>
            <a:ext cx="3591187" cy="738664"/>
          </a:xfrm>
          <a:prstGeom prst="rect">
            <a:avLst/>
          </a:prstGeom>
          <a:noFill/>
          <a:ln cap="flat">
            <a:noFill/>
          </a:ln>
          <a:effectLst/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u="none" strike="noStrike" kern="1200" cap="none" spc="0" baseline="0" dirty="0">
                <a:solidFill>
                  <a:srgbClr val="0070C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Wie kann ich dafür sorgen, dass ich und andere auch in Zukunft gut zusammen leben können?</a:t>
            </a:r>
          </a:p>
        </p:txBody>
      </p:sp>
      <p:sp>
        <p:nvSpPr>
          <p:cNvPr id="8" name="Textfeld 20">
            <a:extLst>
              <a:ext uri="{FF2B5EF4-FFF2-40B4-BE49-F238E27FC236}">
                <a16:creationId xmlns:a16="http://schemas.microsoft.com/office/drawing/2014/main" id="{7A87260F-28F1-59D9-A3BC-C35290A47988}"/>
              </a:ext>
            </a:extLst>
          </p:cNvPr>
          <p:cNvSpPr txBox="1"/>
          <p:nvPr/>
        </p:nvSpPr>
        <p:spPr>
          <a:xfrm>
            <a:off x="8487698" y="3664860"/>
            <a:ext cx="3369518" cy="523219"/>
          </a:xfrm>
          <a:prstGeom prst="rect">
            <a:avLst/>
          </a:prstGeom>
          <a:noFill/>
          <a:ln cap="flat">
            <a:noFill/>
          </a:ln>
          <a:effectLst/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u="none" strike="noStrike" kern="1200" cap="none" spc="0" baseline="0">
                <a:solidFill>
                  <a:srgbClr val="0070C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Wie kann ich das Leben in meiner Stadt nachhaltig gestalten?</a:t>
            </a:r>
          </a:p>
        </p:txBody>
      </p:sp>
      <p:sp>
        <p:nvSpPr>
          <p:cNvPr id="9" name="Textfeld 22">
            <a:extLst>
              <a:ext uri="{FF2B5EF4-FFF2-40B4-BE49-F238E27FC236}">
                <a16:creationId xmlns:a16="http://schemas.microsoft.com/office/drawing/2014/main" id="{9C1B7ADE-E940-DFFF-317F-2DE08DDB6731}"/>
              </a:ext>
            </a:extLst>
          </p:cNvPr>
          <p:cNvSpPr txBox="1"/>
          <p:nvPr/>
        </p:nvSpPr>
        <p:spPr>
          <a:xfrm>
            <a:off x="8182416" y="5153448"/>
            <a:ext cx="3370478" cy="1169554"/>
          </a:xfrm>
          <a:prstGeom prst="rect">
            <a:avLst/>
          </a:prstGeom>
          <a:noFill/>
          <a:ln cap="flat">
            <a:noFill/>
          </a:ln>
          <a:effectLst/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u="none" strike="noStrike" kern="1200" cap="none" spc="0" baseline="0" dirty="0">
                <a:solidFill>
                  <a:srgbClr val="0070C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Wie kann man die Lebensqualität der gegenwärtigen Generation sichern und gleichzeitig zukünftigen Generationen die Wahlmöglichkeit zur Gestaltung ihres Lebens erhalten?</a:t>
            </a:r>
          </a:p>
        </p:txBody>
      </p:sp>
      <p:pic>
        <p:nvPicPr>
          <p:cNvPr id="10" name="Grafik 10">
            <a:extLst>
              <a:ext uri="{FF2B5EF4-FFF2-40B4-BE49-F238E27FC236}">
                <a16:creationId xmlns:a16="http://schemas.microsoft.com/office/drawing/2014/main" id="{B1A201E2-5006-A66C-2AB3-4EA21FF9C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568" y="2233248"/>
            <a:ext cx="3758677" cy="3596344"/>
          </a:xfrm>
          <a:prstGeom prst="rect">
            <a:avLst/>
          </a:prstGeom>
          <a:noFill/>
          <a:ln cap="flat">
            <a:noFill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A9B67-6759-F490-B4AD-5F4D6F9C2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Viele Perspektiven zusammenbringen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16F466E-A29D-4BE3-E5EB-52C1396FA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444" y="1690689"/>
            <a:ext cx="4216206" cy="43513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EF09A3E-A09A-6B1A-566A-AFC6C1C921A5}"/>
              </a:ext>
            </a:extLst>
          </p:cNvPr>
          <p:cNvSpPr txBox="1"/>
          <p:nvPr/>
        </p:nvSpPr>
        <p:spPr>
          <a:xfrm>
            <a:off x="5678083" y="5857359"/>
            <a:ext cx="1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5D1BAFE-5B45-C964-0547-52DDAEEA261D}"/>
              </a:ext>
            </a:extLst>
          </p:cNvPr>
          <p:cNvSpPr txBox="1"/>
          <p:nvPr/>
        </p:nvSpPr>
        <p:spPr>
          <a:xfrm>
            <a:off x="7348908" y="2029975"/>
            <a:ext cx="1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Umwelt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4B1B2B1-5C84-6770-1343-F62E750AA152}"/>
              </a:ext>
            </a:extLst>
          </p:cNvPr>
          <p:cNvSpPr txBox="1"/>
          <p:nvPr/>
        </p:nvSpPr>
        <p:spPr>
          <a:xfrm>
            <a:off x="2211522" y="3590905"/>
            <a:ext cx="168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Deutschland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B8C05D6-5AAD-561F-5440-3EE01E074586}"/>
              </a:ext>
            </a:extLst>
          </p:cNvPr>
          <p:cNvSpPr txBox="1"/>
          <p:nvPr/>
        </p:nvSpPr>
        <p:spPr>
          <a:xfrm>
            <a:off x="2764024" y="4644544"/>
            <a:ext cx="1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Europa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D6A6963-93E5-EC28-3D83-BD43DFAF61CE}"/>
              </a:ext>
            </a:extLst>
          </p:cNvPr>
          <p:cNvSpPr txBox="1"/>
          <p:nvPr/>
        </p:nvSpPr>
        <p:spPr>
          <a:xfrm>
            <a:off x="3979507" y="5573505"/>
            <a:ext cx="1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EF1EE5E-E50B-F9F1-B6D8-985725019345}"/>
              </a:ext>
            </a:extLst>
          </p:cNvPr>
          <p:cNvSpPr txBox="1"/>
          <p:nvPr/>
        </p:nvSpPr>
        <p:spPr>
          <a:xfrm>
            <a:off x="5678084" y="1549059"/>
            <a:ext cx="1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Ich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C3E4768-7754-92BF-B555-B65DD17D1393}"/>
              </a:ext>
            </a:extLst>
          </p:cNvPr>
          <p:cNvSpPr txBox="1"/>
          <p:nvPr/>
        </p:nvSpPr>
        <p:spPr>
          <a:xfrm>
            <a:off x="7832002" y="3054304"/>
            <a:ext cx="144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Wirtschaft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F62CF9F-422D-792F-DB7E-56D642B3AB6D}"/>
              </a:ext>
            </a:extLst>
          </p:cNvPr>
          <p:cNvSpPr txBox="1"/>
          <p:nvPr/>
        </p:nvSpPr>
        <p:spPr>
          <a:xfrm>
            <a:off x="7832002" y="4089362"/>
            <a:ext cx="151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Gesellschaft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3F81FE1-0F9C-3CBD-3DAC-3E31364AAB1E}"/>
              </a:ext>
            </a:extLst>
          </p:cNvPr>
          <p:cNvSpPr txBox="1"/>
          <p:nvPr/>
        </p:nvSpPr>
        <p:spPr>
          <a:xfrm>
            <a:off x="2418786" y="2601419"/>
            <a:ext cx="180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Unsere Stadt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84E5908-11BA-C5B6-DDD6-123C06698281}"/>
              </a:ext>
            </a:extLst>
          </p:cNvPr>
          <p:cNvSpPr txBox="1"/>
          <p:nvPr/>
        </p:nvSpPr>
        <p:spPr>
          <a:xfrm>
            <a:off x="3387892" y="1785836"/>
            <a:ext cx="180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Unsere Schule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38E9077-586A-6C30-A087-4FE692490C21}"/>
              </a:ext>
            </a:extLst>
          </p:cNvPr>
          <p:cNvSpPr txBox="1"/>
          <p:nvPr/>
        </p:nvSpPr>
        <p:spPr>
          <a:xfrm>
            <a:off x="7471210" y="5388839"/>
            <a:ext cx="180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Die Anderen</a:t>
            </a:r>
          </a:p>
        </p:txBody>
      </p:sp>
    </p:spTree>
    <p:extLst>
      <p:ext uri="{BB962C8B-B14F-4D97-AF65-F5344CB8AC3E}">
        <p14:creationId xmlns:p14="http://schemas.microsoft.com/office/powerpoint/2010/main" val="2267249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C70F3-EDC0-B5A1-61AA-D343D44CFDC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 hangingPunct="0">
              <a:lnSpc>
                <a:spcPct val="100000"/>
              </a:lnSpc>
            </a:pPr>
            <a:r>
              <a:rPr lang="de-DE" sz="3200" b="1">
                <a:solidFill>
                  <a:srgbClr val="002060"/>
                </a:solidFill>
                <a:effectLst>
                  <a:outerShdw dist="38096" dir="2700000">
                    <a:srgbClr val="000000"/>
                  </a:outerShdw>
                </a:effectLst>
                <a:latin typeface="Calibri" pitchFamily="34"/>
                <a:cs typeface="Times New Roman" pitchFamily="18"/>
              </a:rPr>
              <a:t>Komplexe Probleme aus verschiedenen Perspektiven betrachten</a:t>
            </a:r>
            <a:endParaRPr lang="de-DE" sz="1200">
              <a:solidFill>
                <a:srgbClr val="002060"/>
              </a:solidFill>
              <a:effectLst>
                <a:outerShdw dist="38096" dir="2700000">
                  <a:srgbClr val="000000"/>
                </a:outerShdw>
              </a:effectLst>
              <a:latin typeface="Calibri"/>
            </a:endParaRPr>
          </a:p>
        </p:txBody>
      </p:sp>
      <p:pic>
        <p:nvPicPr>
          <p:cNvPr id="3" name="Inhaltsplatzhalter 3">
            <a:extLst>
              <a:ext uri="{FF2B5EF4-FFF2-40B4-BE49-F238E27FC236}">
                <a16:creationId xmlns:a16="http://schemas.microsoft.com/office/drawing/2014/main" id="{4522ACE3-1955-49AB-9B41-4306E9C20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0444" y="1690689"/>
            <a:ext cx="4216206" cy="4351336"/>
          </a:xfrm>
        </p:spPr>
      </p:pic>
      <p:sp>
        <p:nvSpPr>
          <p:cNvPr id="4" name="Rechteck 2">
            <a:extLst>
              <a:ext uri="{FF2B5EF4-FFF2-40B4-BE49-F238E27FC236}">
                <a16:creationId xmlns:a16="http://schemas.microsoft.com/office/drawing/2014/main" id="{02045FD1-7223-9631-C42F-7C9BD11C3E8E}"/>
              </a:ext>
            </a:extLst>
          </p:cNvPr>
          <p:cNvSpPr/>
          <p:nvPr/>
        </p:nvSpPr>
        <p:spPr>
          <a:xfrm>
            <a:off x="7005849" y="2543705"/>
            <a:ext cx="6096003" cy="64633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  <a:r>
              <a:rPr lang="de-DE" sz="18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autonomes Handeln fördern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	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F7E2790-267F-DF85-6670-0CF75364159D}"/>
              </a:ext>
            </a:extLst>
          </p:cNvPr>
          <p:cNvSpPr txBox="1"/>
          <p:nvPr/>
        </p:nvSpPr>
        <p:spPr>
          <a:xfrm>
            <a:off x="177713" y="2497537"/>
            <a:ext cx="408039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vorausschauendes Denken fördern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62E67C7-FFDF-A366-FFDD-638652D8BFBA}"/>
              </a:ext>
            </a:extLst>
          </p:cNvPr>
          <p:cNvSpPr txBox="1"/>
          <p:nvPr/>
        </p:nvSpPr>
        <p:spPr>
          <a:xfrm>
            <a:off x="177704" y="4860237"/>
            <a:ext cx="408039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interdisziplinäres Wissen aufbauen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25AEDF7-6B00-7C54-F972-8FB32A146317}"/>
              </a:ext>
            </a:extLst>
          </p:cNvPr>
          <p:cNvSpPr txBox="1"/>
          <p:nvPr/>
        </p:nvSpPr>
        <p:spPr>
          <a:xfrm>
            <a:off x="7956642" y="4674732"/>
            <a:ext cx="3712189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Partizipation an gesellschaftlichen Entscheidungsprozessen ermöglichen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3651B5F-1AB0-2B7E-2350-F164A973B9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067" t="83605" r="89895" b="32813"/>
          <a:stretch>
            <a:fillRect/>
          </a:stretch>
        </p:blipFill>
        <p:spPr>
          <a:xfrm>
            <a:off x="9183739" y="2919414"/>
            <a:ext cx="1052318" cy="10436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A6328F-A0DF-ED01-F68D-66836F5D24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842" t="69052" r="79668" b="48484"/>
          <a:stretch>
            <a:fillRect/>
          </a:stretch>
        </p:blipFill>
        <p:spPr>
          <a:xfrm>
            <a:off x="983162" y="5434526"/>
            <a:ext cx="1196986" cy="8570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D0940224-2EDF-D0F5-3773-3D1264DD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038" t="58138" r="59685" b="54640"/>
          <a:stretch>
            <a:fillRect/>
          </a:stretch>
        </p:blipFill>
        <p:spPr>
          <a:xfrm>
            <a:off x="9164226" y="5615220"/>
            <a:ext cx="1071832" cy="8536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Grafik 12">
            <a:extLst>
              <a:ext uri="{FF2B5EF4-FFF2-40B4-BE49-F238E27FC236}">
                <a16:creationId xmlns:a16="http://schemas.microsoft.com/office/drawing/2014/main" id="{518A3484-D815-AE08-AF55-12594442C0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195" t="65695" r="87063" b="58380"/>
          <a:stretch>
            <a:fillRect/>
          </a:stretch>
        </p:blipFill>
        <p:spPr>
          <a:xfrm>
            <a:off x="11236805" y="252438"/>
            <a:ext cx="858987" cy="4072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Grafik 14">
            <a:extLst>
              <a:ext uri="{FF2B5EF4-FFF2-40B4-BE49-F238E27FC236}">
                <a16:creationId xmlns:a16="http://schemas.microsoft.com/office/drawing/2014/main" id="{38F1B526-3954-1A55-F57B-CAD4A9615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1012" y="2847075"/>
            <a:ext cx="1439283" cy="11656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Grafik 16" descr="Ein Bild, das Entwurf, Zeichnung, Clipart, Darstellung enthält.&#10;&#10;Automatisch generierte Beschreibung">
            <a:extLst>
              <a:ext uri="{FF2B5EF4-FFF2-40B4-BE49-F238E27FC236}">
                <a16:creationId xmlns:a16="http://schemas.microsoft.com/office/drawing/2014/main" id="{7DE112FF-64B8-D616-4261-9C0457B92C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0966" y="5286713"/>
            <a:ext cx="1301218" cy="103430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Grafik 18" descr="Ein Bild, das Entwurf, Zeichnung, Kreis, Kunst enthält.&#10;&#10;Automatisch generierte Beschreibung">
            <a:extLst>
              <a:ext uri="{FF2B5EF4-FFF2-40B4-BE49-F238E27FC236}">
                <a16:creationId xmlns:a16="http://schemas.microsoft.com/office/drawing/2014/main" id="{2ABBD52C-1698-2B34-91CD-7091E4A4B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9569" y="5573066"/>
            <a:ext cx="1397002" cy="10541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Grafik 20" descr="Ein Bild, das Entwurf, Zeichnung, Kinderkunst, Darstellung enthält.&#10;&#10;Automatisch generierte Beschreibung">
            <a:extLst>
              <a:ext uri="{FF2B5EF4-FFF2-40B4-BE49-F238E27FC236}">
                <a16:creationId xmlns:a16="http://schemas.microsoft.com/office/drawing/2014/main" id="{12A7C732-8FAD-E63B-85DF-7780BCB93B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3720" y="3069329"/>
            <a:ext cx="1028700" cy="10159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C9BE72A-4F97-4FA0-AF09-2C65D071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Himmel, Gebäude, draußen, Wolke enthält.&#10;&#10;Automatisch generierte Beschreibung">
            <a:extLst>
              <a:ext uri="{FF2B5EF4-FFF2-40B4-BE49-F238E27FC236}">
                <a16:creationId xmlns:a16="http://schemas.microsoft.com/office/drawing/2014/main" id="{42067445-4A61-4F6B-3B25-07174EA72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8" r="30196" b="-3"/>
          <a:stretch/>
        </p:blipFill>
        <p:spPr>
          <a:xfrm>
            <a:off x="203682" y="181113"/>
            <a:ext cx="3797398" cy="3717071"/>
          </a:xfrm>
          <a:prstGeom prst="rect">
            <a:avLst/>
          </a:prstGeom>
        </p:spPr>
      </p:pic>
      <p:pic>
        <p:nvPicPr>
          <p:cNvPr id="9" name="Grafik 8" descr="Ein Bild, das Text, Screenshot, Grafikdesign, Karte enthält.&#10;&#10;Automatisch generierte Beschreibung">
            <a:extLst>
              <a:ext uri="{FF2B5EF4-FFF2-40B4-BE49-F238E27FC236}">
                <a16:creationId xmlns:a16="http://schemas.microsoft.com/office/drawing/2014/main" id="{CFB668EA-4776-69EB-DF99-49071C79D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26" r="2" b="5590"/>
          <a:stretch/>
        </p:blipFill>
        <p:spPr>
          <a:xfrm>
            <a:off x="4193167" y="181113"/>
            <a:ext cx="3815005" cy="3717071"/>
          </a:xfrm>
          <a:prstGeom prst="rect">
            <a:avLst/>
          </a:prstGeom>
        </p:spPr>
      </p:pic>
      <p:pic>
        <p:nvPicPr>
          <p:cNvPr id="5" name="Inhaltsplatzhalter 4" descr="Ein Bild, das Text, Schrift, Kreis, Logo enthält.&#10;&#10;Automatisch generierte Beschreibung">
            <a:extLst>
              <a:ext uri="{FF2B5EF4-FFF2-40B4-BE49-F238E27FC236}">
                <a16:creationId xmlns:a16="http://schemas.microsoft.com/office/drawing/2014/main" id="{71E750D2-F4E8-3EA6-1849-8D6C70362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3" r="22684" b="2"/>
          <a:stretch/>
        </p:blipFill>
        <p:spPr>
          <a:xfrm>
            <a:off x="8190920" y="181113"/>
            <a:ext cx="3799289" cy="371707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210B89E-2501-84B7-933B-EB1CB2EEEA79}"/>
              </a:ext>
            </a:extLst>
          </p:cNvPr>
          <p:cNvSpPr txBox="1"/>
          <p:nvPr/>
        </p:nvSpPr>
        <p:spPr>
          <a:xfrm>
            <a:off x="838203" y="4478712"/>
            <a:ext cx="2699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Exkursionen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26B966D-654C-C11B-420B-015DCF1D4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63302A1-C693-1EA7-F297-88198CEAEB47}"/>
              </a:ext>
            </a:extLst>
          </p:cNvPr>
          <p:cNvSpPr txBox="1"/>
          <p:nvPr/>
        </p:nvSpPr>
        <p:spPr>
          <a:xfrm>
            <a:off x="4926075" y="4498807"/>
            <a:ext cx="2548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Wettbewerbe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9FDA6C7-6D04-755A-7BAC-3DBBCDB94D29}"/>
              </a:ext>
            </a:extLst>
          </p:cNvPr>
          <p:cNvSpPr txBox="1"/>
          <p:nvPr/>
        </p:nvSpPr>
        <p:spPr>
          <a:xfrm>
            <a:off x="9184493" y="4498808"/>
            <a:ext cx="2548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Planspiele</a:t>
            </a:r>
          </a:p>
        </p:txBody>
      </p:sp>
    </p:spTree>
    <p:extLst>
      <p:ext uri="{BB962C8B-B14F-4D97-AF65-F5344CB8AC3E}">
        <p14:creationId xmlns:p14="http://schemas.microsoft.com/office/powerpoint/2010/main" val="1387301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FA9B67-6759-F490-B4AD-5F4D6F9C2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Vielen Dank für eure Aufmerksamkeit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73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</Words>
  <Application>Microsoft Macintosh PowerPoint</Application>
  <PresentationFormat>Breitbild</PresentationFormat>
  <Paragraphs>39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Aharoni</vt:lpstr>
      <vt:lpstr>Aptos</vt:lpstr>
      <vt:lpstr>Aptos Display</vt:lpstr>
      <vt:lpstr>Arial</vt:lpstr>
      <vt:lpstr>Calibri</vt:lpstr>
      <vt:lpstr>Calibri Light</vt:lpstr>
      <vt:lpstr>Office</vt:lpstr>
      <vt:lpstr>Office Theme</vt:lpstr>
      <vt:lpstr>WP II- Kurs - Zukunftswerkstatt</vt:lpstr>
      <vt:lpstr>PowerPoint-Präsentation</vt:lpstr>
      <vt:lpstr>PowerPoint-Präsentation</vt:lpstr>
      <vt:lpstr>UN-Ziele für eine nachhaltige Entwicklung</vt:lpstr>
      <vt:lpstr>PowerPoint-Präsentation</vt:lpstr>
      <vt:lpstr>Viele Perspektiven zusammenbringen</vt:lpstr>
      <vt:lpstr>Komplexe Probleme aus verschiedenen Perspektiven betrachten</vt:lpstr>
      <vt:lpstr>PowerPoint-Präsentation</vt:lpstr>
      <vt:lpstr>Vielen Dank für eure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 II- Kurs - Zukunftswerkstatt</dc:title>
  <dc:creator>Simon Mambrey</dc:creator>
  <cp:lastModifiedBy>Simon Mambrey</cp:lastModifiedBy>
  <cp:revision>8</cp:revision>
  <dcterms:created xsi:type="dcterms:W3CDTF">2024-05-06T19:10:07Z</dcterms:created>
  <dcterms:modified xsi:type="dcterms:W3CDTF">2024-05-07T06:02:31Z</dcterms:modified>
</cp:coreProperties>
</file>